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1697"/>
    <p:restoredTop sz="95890"/>
  </p:normalViewPr>
  <p:slideViewPr>
    <p:cSldViewPr snapToGrid="0" snapToObjects="1">
      <p:cViewPr varScale="1">
        <p:scale>
          <a:sx d="100" n="163"/>
          <a:sy d="100" n="163"/>
        </p:scale>
        <p:origin x="520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8" Type="http://schemas.openxmlformats.org/officeDocument/2006/relationships/tableStyles" Target="tableStyles.xml" /><Relationship Id="rId27" Type="http://schemas.openxmlformats.org/officeDocument/2006/relationships/theme" Target="theme/theme1.xml" /><Relationship Id="rId2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B75E3C-6E21-714F-AB7A-519F0E00FB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11/29/22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9F0140-F070-3544-94B8-F186900C9B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35FB28-940F-C645-9A60-ADAC0267B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media/image1.png" Type="http://schemas.openxmlformats.org/officeDocument/2006/relationships/imag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26" name="Picture 2"/>
          <p:cNvPicPr>
            <a:picLocks noChangeArrowheads="1" noChangeAspect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dirty="0" lang="en-US"/>
              <a:pPr/>
              <a:t>11/29/22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eaLnBrk="1" hangingPunct="1" latinLnBrk="0" rtl="0">
        <a:lnSpc>
          <a:spcPct val="90000"/>
        </a:lnSpc>
        <a:spcBef>
          <a:spcPct val="0"/>
        </a:spcBef>
        <a:buNone/>
        <a:defRPr baseline="0" cap="all" kern="1200" sz="36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8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6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ourworldindata.org/covid-face-coverings" TargetMode="External" /><Relationship Id="rId3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hakim.shinyapps.io/owid-covid/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751012" y="3886200"/>
            <a:ext cx="8689976" cy="13715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March 22, 2005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Leaflet - interactive map visualization</a:t>
            </a:r>
          </a:p>
        </p:txBody>
      </p:sp>
      <p:pic>
        <p:nvPicPr>
          <p:cNvPr descr="fig:  images/LEAFLET-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2362200"/>
            <a:ext cx="5588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- distributed (Scalable) query, analytics, ML</a:t>
            </a:r>
          </a:p>
        </p:txBody>
      </p:sp>
      <p:pic>
        <p:nvPicPr>
          <p:cNvPr descr="fig:  images/SPARK-DPLYR-SQ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2578100"/>
            <a:ext cx="10363200" cy="247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Spark - Query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s/SPARK-EXECUTO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35300" y="2362200"/>
            <a:ext cx="6096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Spark - Executors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s/SPARK-COMPLETED-JOB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35300" y="2362200"/>
            <a:ext cx="6096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Spark - Completed Jobs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Stack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 b="1"/>
              <a:t>Rselenium</a:t>
            </a:r>
            <a:r>
              <a:rPr/>
              <a:t>: headless browser for getting around embedded JavaScript</a:t>
            </a:r>
          </a:p>
          <a:p>
            <a:pPr lvl="0"/>
            <a:r>
              <a:rPr b="1"/>
              <a:t>parallel</a:t>
            </a:r>
            <a:r>
              <a:rPr/>
              <a:t>: chosen for efficiently processing remote data files using a local cluster</a:t>
            </a:r>
          </a:p>
          <a:p>
            <a:pPr lvl="0"/>
            <a:r>
              <a:rPr b="1"/>
              <a:t>readr</a:t>
            </a:r>
            <a:r>
              <a:rPr/>
              <a:t>: reading remote/local CSVs</a:t>
            </a:r>
          </a:p>
          <a:p>
            <a:pPr lvl="0"/>
            <a:r>
              <a:rPr b="1"/>
              <a:t>Leaflet</a:t>
            </a:r>
            <a:r>
              <a:rPr/>
              <a:t>: interactive global map</a:t>
            </a:r>
          </a:p>
          <a:p>
            <a:pPr lvl="0"/>
            <a:r>
              <a:rPr b="1"/>
              <a:t>Spark/sparklr</a:t>
            </a:r>
            <a:r>
              <a:rPr/>
              <a:t>: proof-of-concept Spark cluster. Cloud hosted Spark services are fee-based or time-limited - used local cluster</a:t>
            </a:r>
          </a:p>
          <a:p>
            <a:pPr lvl="0"/>
            <a:r>
              <a:rPr b="1"/>
              <a:t>AWS S3</a:t>
            </a:r>
            <a:r>
              <a:rPr/>
              <a:t>: AWS S3 rate-limits made it impractical (20,000 GET Requests; 2,000 PUT, COPY, POST, or LIST Requests each month)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Exploratory Data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Combining the Covid and Mask Policy datasets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covid data</a:t>
            </a:r>
            <a:br/>
            <a:r>
              <a:rPr>
                <a:latin typeface="Courier"/>
              </a:rPr>
              <a:t>covid.url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"https://raw.githubusercontent.com/himalayahall/DATA607-FINALPROJECT/master/data/processed/owid/owid-covid-data.csv"</a:t>
            </a:r>
            <a:br/>
            <a:r>
              <a:rPr>
                <a:latin typeface="Courier"/>
              </a:rPr>
              <a:t>covid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read_csv</a:t>
            </a:r>
            <a:r>
              <a:rPr>
                <a:latin typeface="Courier"/>
              </a:rPr>
              <a:t>(covid.url)</a:t>
            </a:r>
          </a:p>
          <a:p>
            <a:pPr lvl="0" indent="0">
              <a:buNone/>
            </a:pPr>
            <a:r>
              <a:rPr>
                <a:latin typeface="Courier"/>
              </a:rPr>
              <a:t>## Rows: 235693 Columns: 67
## ── Column specification ────────────────────────────────────────────────────────
## Delimiter: ","
## chr   (4): iso_code, continent, location, tests_units
## dbl  (62): total_cases, new_cases, new_cases_smoothed, total_deaths, new_dea...
## date  (1): date
## 
## ℹ Use `spec()` to retrieve the full column specification for this data.
## ℹ Specify the column types or set `show_col_types = FALSE` to quiet this message.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face covering data</a:t>
            </a:r>
            <a:br/>
            <a:r>
              <a:rPr>
                <a:latin typeface="Courier"/>
              </a:rPr>
              <a:t>fc.url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"https://raw.githubusercontent.com/himalayahall/DATA607-FINALPROJECT/master/data/source/face-covering-policies-covid.csv"</a:t>
            </a:r>
            <a:br/>
            <a:r>
              <a:rPr>
                <a:latin typeface="Courier"/>
              </a:rPr>
              <a:t>fc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(fc.url)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rename columns in fc data to match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convert date to date</a:t>
            </a:r>
            <a:br/>
            <a:r>
              <a:rPr>
                <a:latin typeface="Courier"/>
              </a:rPr>
              <a:t>fc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fc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date =</a:t>
            </a:r>
            <a:r>
              <a:rPr>
                <a:latin typeface="Courier"/>
              </a:rPr>
              <a:t> Day, </a:t>
            </a:r>
            <a:r>
              <a:rPr>
                <a:solidFill>
                  <a:srgbClr val="7D9029"/>
                </a:solidFill>
                <a:latin typeface="Courier"/>
              </a:rPr>
              <a:t>iso_code =</a:t>
            </a:r>
            <a:r>
              <a:rPr>
                <a:latin typeface="Courier"/>
              </a:rPr>
              <a:t> Code, </a:t>
            </a:r>
            <a:r>
              <a:rPr>
                <a:solidFill>
                  <a:srgbClr val="7D9029"/>
                </a:solidFill>
                <a:latin typeface="Courier"/>
              </a:rPr>
              <a:t>location =</a:t>
            </a:r>
            <a:r>
              <a:rPr>
                <a:latin typeface="Courier"/>
              </a:rPr>
              <a:t> Entity)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as.Date</a:t>
            </a:r>
            <a:r>
              <a:rPr>
                <a:latin typeface="Courier"/>
              </a:rPr>
              <a:t>(date))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subset the covid data</a:t>
            </a:r>
            <a:br/>
            <a:r>
              <a:rPr>
                <a:latin typeface="Courier"/>
              </a:rPr>
              <a:t>covid.sub1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covid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14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49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67</a:t>
            </a:r>
            <a:r>
              <a:rPr>
                <a:latin typeface="Courier"/>
              </a:rPr>
              <a:t>))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kable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head</a:t>
            </a:r>
            <a:r>
              <a:rPr>
                <a:latin typeface="Courier"/>
              </a:rPr>
              <a:t>(covid.sub1))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067300" y="609600"/>
          <a:ext cx="6197600" cy="516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00"/>
                <a:gridCol w="774700"/>
                <a:gridCol w="774700"/>
                <a:gridCol w="774700"/>
                <a:gridCol w="774700"/>
                <a:gridCol w="774700"/>
                <a:gridCol w="774700"/>
                <a:gridCol w="7747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iso_code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new_deaths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total_deaths_per_million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population_density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excess_mortality_cumulative_per_million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Combining the Covid and Mask Policy datasets (cont’d)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combine covid and face covering datasets</a:t>
            </a:r>
            <a:br/>
            <a:r>
              <a:rPr>
                <a:latin typeface="Courier"/>
              </a:rPr>
              <a:t>co.mask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covid.sub1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left_join</a:t>
            </a:r>
            <a:r>
              <a:rPr>
                <a:latin typeface="Courier"/>
              </a:rPr>
              <a:t>(fc, </a:t>
            </a:r>
            <a:r>
              <a:rPr>
                <a:solidFill>
                  <a:srgbClr val="7D9029"/>
                </a:solidFill>
                <a:latin typeface="Courier"/>
              </a:rPr>
              <a:t>by=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"iso_code"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"location"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"date"</a:t>
            </a:r>
            <a:r>
              <a:rPr>
                <a:latin typeface="Courier"/>
              </a:rPr>
              <a:t>))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kable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head</a:t>
            </a:r>
            <a:r>
              <a:rPr>
                <a:latin typeface="Courier"/>
              </a:rPr>
              <a:t>(co.mask))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067300" y="609600"/>
          <a:ext cx="6197600" cy="516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iso_code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new_deaths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total_deaths_per_million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population_density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excess_mortality_cumulative_per_million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facial_coverings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Face Covering Dataset</a:t>
            </a:r>
          </a:p>
          <a:p>
            <a:pPr lvl="0" indent="0" marL="0">
              <a:buNone/>
            </a:pPr>
            <a:r>
              <a:rPr/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lvl="0" indent="0" marL="0">
              <a:buNone/>
            </a:pPr>
            <a:r>
              <a:rPr/>
              <a:t>Countries are grouped into five categories:</a:t>
            </a:r>
          </a:p>
          <a:p>
            <a:pPr lvl="0" indent="0" marL="0">
              <a:buNone/>
            </a:pPr>
            <a:r>
              <a:rPr/>
              <a:t>0 = No policy</a:t>
            </a:r>
            <a:br/>
            <a:r>
              <a:rPr/>
              <a:t>1 = Recommended</a:t>
            </a:r>
            <a:br/>
            <a:r>
              <a:rPr/>
              <a:t>2 = Required in some specified shared/public spaces outside the home with other people present, or some situations when social distancing not possible</a:t>
            </a:r>
            <a:br/>
            <a:r>
              <a:rPr/>
              <a:t>3 = Required in all shared/public spaces outside the home with other people present or all situations when social distancing not possible</a:t>
            </a:r>
            <a:br/>
            <a:r>
              <a:rPr/>
              <a:t>4 = Required outside the home at all times regardless of location or presence of other people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Face Covering Dataset (cont’d)</a:t>
            </a:r>
          </a:p>
          <a:p>
            <a:pPr lvl="0"/>
            <a:r>
              <a:rPr/>
              <a:t>Aggregate - does not account for intra-country dynamics</a:t>
            </a:r>
          </a:p>
          <a:p>
            <a:pPr lvl="0"/>
            <a:r>
              <a:rPr/>
              <a:t>Mask policy is typically in response to Covid outbreaks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Avg. Mask Rates - Continent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avg mask rate by continent by year</a:t>
            </a:r>
            <a:br/>
            <a:r>
              <a:rPr>
                <a:latin typeface="Courier"/>
              </a:rPr>
              <a:t>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na.omit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year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strftime</a:t>
            </a:r>
            <a:r>
              <a:rPr>
                <a:latin typeface="Courier"/>
              </a:rPr>
              <a:t>(date, </a:t>
            </a:r>
            <a:r>
              <a:rPr>
                <a:solidFill>
                  <a:srgbClr val="4070A0"/>
                </a:solidFill>
                <a:latin typeface="Courier"/>
              </a:rPr>
              <a:t>"%Y"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(continent, year)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avg_mask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(facial_coverings))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year,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avg_mask, </a:t>
            </a:r>
            <a:r>
              <a:rPr>
                <a:solidFill>
                  <a:srgbClr val="7D9029"/>
                </a:solidFill>
                <a:latin typeface="Courier"/>
              </a:rPr>
              <a:t>group=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continent)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"red"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"Avg. Mask Rate - Continent"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`summarise()` has grouped output by 'continent'. You can override using the
## `.groups` argument.</a:t>
            </a:r>
          </a:p>
        </p:txBody>
      </p:sp>
      <p:pic>
        <p:nvPicPr>
          <p:cNvPr descr="Slideshow_files/figure-pptx/unnamed-chunk-5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Avg. Mask Rates - G7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G7 countries</a:t>
            </a:r>
            <a:br/>
            <a:r>
              <a:rPr>
                <a:latin typeface="Courier"/>
              </a:rPr>
              <a:t>countries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"Canada"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"France"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"Germany"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"Italy"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"Japan"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"United Kingdom"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"United States"</a:t>
            </a:r>
            <a:r>
              <a:rPr>
                <a:latin typeface="Courier"/>
              </a:rPr>
              <a:t>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avg mask rate amongst G7 countries</a:t>
            </a:r>
            <a:br/>
            <a:r>
              <a:rPr>
                <a:latin typeface="Courier"/>
              </a:rPr>
              <a:t>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na.omit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(location </a:t>
            </a:r>
            <a:r>
              <a:rPr>
                <a:solidFill>
                  <a:srgbClr val="4070A0"/>
                </a:solidFill>
                <a:latin typeface="Courier"/>
              </a:rPr>
              <a:t>%in%</a:t>
            </a:r>
            <a:r>
              <a:rPr>
                <a:latin typeface="Courier"/>
              </a:rPr>
              <a:t> countries)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year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strftime</a:t>
            </a:r>
            <a:r>
              <a:rPr>
                <a:latin typeface="Courier"/>
              </a:rPr>
              <a:t>(date, </a:t>
            </a:r>
            <a:r>
              <a:rPr>
                <a:solidFill>
                  <a:srgbClr val="4070A0"/>
                </a:solidFill>
                <a:latin typeface="Courier"/>
              </a:rPr>
              <a:t>"%Y"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(location, year)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avg_mask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(facial_coverings))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year,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avg_mask, </a:t>
            </a:r>
            <a:r>
              <a:rPr>
                <a:solidFill>
                  <a:srgbClr val="7D9029"/>
                </a:solidFill>
                <a:latin typeface="Courier"/>
              </a:rPr>
              <a:t>group=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location)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"red"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 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"Avg. Mask Rate - G7 Countries"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`summarise()` has grouped output by 'location'. You can override using the
## `.groups` argument.</a:t>
            </a:r>
          </a:p>
        </p:txBody>
      </p:sp>
      <p:pic>
        <p:nvPicPr>
          <p:cNvPr descr="Slideshow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Excess Deaths by Avg. Mask Policy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total excess deaths by avg mask policy</a:t>
            </a:r>
            <a:br/>
            <a:r>
              <a:rPr>
                <a:latin typeface="Courier"/>
              </a:rPr>
              <a:t>co.em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(excess_mortality_cumulative_per_million))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7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excess =</a:t>
            </a:r>
            <a:r>
              <a:rPr>
                <a:latin typeface="Courier"/>
              </a:rPr>
              <a:t> excess_mortality_cumulative_per_million,</a:t>
            </a:r>
            <a:br/>
            <a:r>
              <a:rPr>
                <a:latin typeface="Courier"/>
              </a:rPr>
              <a:t>         </a:t>
            </a:r>
            <a:r>
              <a:rPr>
                <a:solidFill>
                  <a:srgbClr val="7D9029"/>
                </a:solidFill>
                <a:latin typeface="Courier"/>
              </a:rPr>
              <a:t>face =</a:t>
            </a:r>
            <a:r>
              <a:rPr>
                <a:latin typeface="Courier"/>
              </a:rPr>
              <a:t> facial_coverings) </a:t>
            </a:r>
            <a:br/>
            <a:br/>
            <a:r>
              <a:rPr>
                <a:latin typeface="Courier"/>
              </a:rPr>
              <a:t>co.em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na.omit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(location)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total_excess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(excess), </a:t>
            </a:r>
            <a:r>
              <a:rPr>
                <a:solidFill>
                  <a:srgbClr val="7D9029"/>
                </a:solidFill>
                <a:latin typeface="Courier"/>
              </a:rPr>
              <a:t>avg_policy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(face))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avg_policy, 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total_excess))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descr="Slideshow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New Deaths by Mask Policy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subset new deaths</a:t>
            </a:r>
            <a:br/>
            <a:r>
              <a:rPr>
                <a:latin typeface="Courier"/>
              </a:rPr>
              <a:t>co.new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(new_deaths))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mask_policy =</a:t>
            </a:r>
            <a:r>
              <a:rPr>
                <a:latin typeface="Courier"/>
              </a:rPr>
              <a:t> facial_coverings)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plot new deaths against mask policy</a:t>
            </a:r>
            <a:br/>
            <a:r>
              <a:rPr>
                <a:solidFill>
                  <a:srgbClr val="06287E"/>
                </a:solidFill>
                <a:latin typeface="Courier"/>
              </a:rPr>
              <a:t>boxplot</a:t>
            </a:r>
            <a:r>
              <a:rPr>
                <a:latin typeface="Courier"/>
              </a:rPr>
              <a:t>(new_deaths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mask_policy, co.new, </a:t>
            </a:r>
            <a:r>
              <a:rPr>
                <a:solidFill>
                  <a:srgbClr val="7D9029"/>
                </a:solidFill>
                <a:latin typeface="Courier"/>
              </a:rPr>
              <a:t>main=</a:t>
            </a:r>
            <a:r>
              <a:rPr>
                <a:solidFill>
                  <a:srgbClr val="4070A0"/>
                </a:solidFill>
                <a:latin typeface="Courier"/>
              </a:rPr>
              <a:t>"distribution by policy"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xlab=</a:t>
            </a:r>
            <a:r>
              <a:rPr>
                <a:solidFill>
                  <a:srgbClr val="4070A0"/>
                </a:solidFill>
                <a:latin typeface="Courier"/>
              </a:rPr>
              <a:t>"mask policy"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ylab=</a:t>
            </a:r>
            <a:r>
              <a:rPr>
                <a:solidFill>
                  <a:srgbClr val="4070A0"/>
                </a:solidFill>
                <a:latin typeface="Courier"/>
              </a:rPr>
              <a:t>"new deaths"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descr="Slideshow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Does average mask policy predict total excess mortality?</a:t>
                </a:r>
              </a:p>
              <a:p>
                <a:pPr lvl="0" indent="0" marL="0">
                  <a:buNone/>
                </a:pPr>
                <a:r>
                  <a:rPr/>
                  <a:t>The null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 not</a:t>
                </a:r>
                <a:r>
                  <a:rPr/>
                  <a:t> predict total excess mortality.</a:t>
                </a:r>
              </a:p>
              <a:p>
                <a:pPr lvl="0" indent="0" marL="0">
                  <a:buNone/>
                </a:pPr>
                <a:r>
                  <a:rPr/>
                  <a:t>The alternative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A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</a:t>
                </a:r>
                <a:r>
                  <a:rPr/>
                  <a:t> predict total mortality.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Relationship Between Variables</a:t>
                </a:r>
              </a:p>
              <a:p>
                <a:pPr lvl="0" indent="0">
                  <a:buNone/>
                </a:pPr>
                <a:r>
                  <a:rPr i="1">
                    <a:solidFill>
                      <a:srgbClr val="BA2121"/>
                    </a:solidFill>
                    <a:latin typeface="Courier"/>
                  </a:rPr>
                  <a:t>### Subsetting Covid data by Shiny app</a:t>
                </a:r>
                <a:br/>
                <a:r>
                  <a:rPr>
                    <a:latin typeface="Courier"/>
                  </a:rPr>
                  <a:t>cols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'location'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'total_deaths_per_million'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'excess_mortality_cumulative_per_million'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'hosp_patients_per_million'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'total_cases_per_million'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'positive_rate'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'total_vaccinations_per_hundred'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'population_density'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'gdp_per_capita'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 i="1">
                    <a:solidFill>
                      <a:srgbClr val="60A0B0"/>
                    </a:solidFill>
                    <a:latin typeface="Courier"/>
                  </a:rPr>
                  <a:t># face mask data subset</a:t>
                </a:r>
                <a:br/>
                <a:r>
                  <a:rPr>
                    <a:latin typeface="Courier"/>
                  </a:rPr>
                  <a:t>fc.sub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>
                    <a:latin typeface="Courier"/>
                  </a:rPr>
                  <a:t> fc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"location"</a:t>
                </a:r>
                <a:r>
                  <a:rPr>
                    <a:latin typeface="Courier"/>
                  </a:rPr>
                  <a:t>,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"facial_coverings"</a:t>
                </a:r>
                <a:r>
                  <a:rPr>
                    <a:latin typeface="Courier"/>
                  </a:rPr>
                  <a:t>))</a:t>
                </a:r>
                <a:br/>
                <a:br/>
                <a:r>
                  <a:rPr>
                    <a:latin typeface="Courier"/>
                  </a:rPr>
                  <a:t>covid.sub1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>
                    <a:latin typeface="Courier"/>
                  </a:rPr>
                  <a:t> covid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all_of</a:t>
                </a:r>
                <a:r>
                  <a:rPr>
                    <a:latin typeface="Courier"/>
                  </a:rPr>
                  <a:t>(cols))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na.omit</a:t>
                </a:r>
                <a:r>
                  <a:rPr>
                    <a:latin typeface="Courier"/>
                  </a:rPr>
                  <a:t>()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left_join</a:t>
                </a:r>
                <a:r>
                  <a:rPr>
                    <a:latin typeface="Courier"/>
                  </a:rPr>
                  <a:t>(fc.sub,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by=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"location"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 i="1">
                    <a:solidFill>
                      <a:srgbClr val="60A0B0"/>
                    </a:solidFill>
                    <a:latin typeface="Courier"/>
                  </a:rPr>
                  <a:t># aggregate the data</a:t>
                </a:r>
                <a:br/>
                <a:r>
                  <a:rPr>
                    <a:latin typeface="Courier"/>
                  </a:rPr>
                  <a:t>covid.sub2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>
                    <a:latin typeface="Courier"/>
                  </a:rPr>
                  <a:t> covid.sub1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group_by</a:t>
                </a:r>
                <a:r>
                  <a:rPr>
                    <a:latin typeface="Courier"/>
                  </a:rPr>
                  <a:t>(location)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summarize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excess_mortality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(excess_mortality_cumulative_per_million),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total_deaths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(total_deaths_per_million),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total_cases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(total_cases_per_million),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total_patients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(hosp_patients_per_million),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positive_rate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mean</a:t>
                </a:r>
                <a:r>
                  <a:rPr>
                    <a:latin typeface="Courier"/>
                  </a:rPr>
                  <a:t>(positive_rate),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total_vaccinations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(total_vaccinations_per_hundred),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pop_density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mean</a:t>
                </a:r>
                <a:r>
                  <a:rPr>
                    <a:latin typeface="Courier"/>
                  </a:rPr>
                  <a:t>(population_density),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gdp_per_capita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mean</a:t>
                </a:r>
                <a:r>
                  <a:rPr>
                    <a:latin typeface="Courier"/>
                  </a:rPr>
                  <a:t>(gdp_per_capita),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mask_policy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mean</a:t>
                </a:r>
                <a:r>
                  <a:rPr>
                    <a:latin typeface="Courier"/>
                  </a:rPr>
                  <a:t>(facial_coverings))</a:t>
                </a:r>
                <a:br/>
                <a:br/>
                <a:r>
                  <a:rPr>
                    <a:solidFill>
                      <a:srgbClr val="06287E"/>
                    </a:solidFill>
                    <a:latin typeface="Courier"/>
                  </a:rPr>
                  <a:t>ggpairs</a:t>
                </a:r>
                <a:r>
                  <a:rPr>
                    <a:latin typeface="Courier"/>
                  </a:rPr>
                  <a:t>(covid.sub2[,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>
                    <a:latin typeface="Courier"/>
                  </a:rPr>
                  <a:t>])</a:t>
                </a:r>
              </a:p>
            </p:txBody>
          </p:sp>
        </mc:Choice>
      </mc:AlternateContent>
      <p:pic>
        <p:nvPicPr>
          <p:cNvPr descr="Slideshow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Fitting in a Linear Model</a:t>
            </a:r>
          </a:p>
          <a:p>
            <a:pPr lvl="0" indent="0">
              <a:buNone/>
            </a:pPr>
            <a:r>
              <a:rPr>
                <a:latin typeface="Courier"/>
              </a:rPr>
              <a:t>model</a:t>
            </a:r>
            <a:r>
              <a:rPr>
                <a:solidFill>
                  <a:srgbClr val="40A070"/>
                </a:solidFill>
                <a:latin typeface="Courier"/>
              </a:rPr>
              <a:t>.1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lm</a:t>
            </a:r>
            <a:r>
              <a:rPr>
                <a:latin typeface="Courier"/>
              </a:rPr>
              <a:t>(excess_mortality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mask_policy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pop_density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gdp_per_capita, covid.sub2)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summary</a:t>
            </a:r>
            <a:r>
              <a:rPr>
                <a:latin typeface="Courier"/>
              </a:rPr>
              <a:t>(model</a:t>
            </a:r>
            <a:r>
              <a:rPr>
                <a:solidFill>
                  <a:srgbClr val="40A070"/>
                </a:solidFill>
                <a:latin typeface="Courier"/>
              </a:rPr>
              <a:t>.1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
## Call:
## lm(formula = excess_mortality ~ mask_policy + pop_density + gdp_per_capita, 
##     data = covid.sub2)
## 
## Residuals:
##     Min      1Q  Median      3Q     Max 
## -2892.6 -1287.2  -226.7   708.6  5191.2 
## 
## Coefficients:
##                  Estimate Std. Error t value Pr(&gt;|t|)    
## (Intercept)    6077.35693 1621.42330   3.748 0.000732 ***
## mask_policy     153.38501  595.59419   0.258 0.798469    
## pop_density      -1.75028    1.32304  -1.323 0.195536    
## gdp_per_capita   -0.08988    0.02051  -4.381 0.000125 ***
## ---
## Signif. codes:  0 '***' 0.001 '**' 0.01 '*' 0.05 '.' 0.1 ' ' 1
## 
## Residual standard error: 1860 on 31 degrees of freedom
## Multiple R-squared:  0.4573, Adjusted R-squared:  0.4048 
## F-statistic: 8.709 on 3 and 31 DF,  p-value: 0.0002444</a:t>
            </a:r>
          </a:p>
          <a:p>
            <a:pPr lvl="0" indent="0" marL="0">
              <a:buNone/>
            </a:pPr>
            <a:r>
              <a:rPr/>
              <a:t>With an adjusted R-squared of 0.4048, this model only accounts for 40% of the variance in excess mortality. Mask policy also vastly exceeds &lt; 0.05 p-score for significance, so it is not a significant factor.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Improving the Model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dichotomous variable for mask policy below 2.5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(covid.sub2,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mask_policy))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geom_histogram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bins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sqrt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nrow</a:t>
            </a:r>
            <a:r>
              <a:rPr>
                <a:latin typeface="Courier"/>
              </a:rPr>
              <a:t>(covid.sub2)))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title=</a:t>
            </a:r>
            <a:r>
              <a:rPr>
                <a:solidFill>
                  <a:srgbClr val="4070A0"/>
                </a:solidFill>
                <a:latin typeface="Courier"/>
              </a:rPr>
              <a:t>"Distribution of Avg. Mask Policy Scores"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descr="Slideshow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Improving the Model? (cont’d)</a:t>
            </a:r>
          </a:p>
          <a:p>
            <a:pPr lvl="0" indent="0">
              <a:buNone/>
            </a:pPr>
            <a:r>
              <a:rPr>
                <a:latin typeface="Courier"/>
              </a:rPr>
              <a:t>mask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covid.sub2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mask_policy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ifelse</a:t>
            </a:r>
            <a:r>
              <a:rPr>
                <a:latin typeface="Courier"/>
              </a:rPr>
              <a:t>(mask_policy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(mask_policy),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linear model utilizing dichotomous variable</a:t>
            </a:r>
            <a:br/>
            <a:r>
              <a:rPr>
                <a:latin typeface="Courier"/>
              </a:rPr>
              <a:t>model</a:t>
            </a:r>
            <a:r>
              <a:rPr>
                <a:solidFill>
                  <a:srgbClr val="40A070"/>
                </a:solidFill>
                <a:latin typeface="Courier"/>
              </a:rPr>
              <a:t>.2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lm</a:t>
            </a:r>
            <a:r>
              <a:rPr>
                <a:latin typeface="Courier"/>
              </a:rPr>
              <a:t>(excess_mortality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mask_policy, mask)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plot</a:t>
            </a:r>
            <a:r>
              <a:rPr>
                <a:latin typeface="Courier"/>
              </a:rPr>
              <a:t>(model</a:t>
            </a:r>
            <a:r>
              <a:rPr>
                <a:solidFill>
                  <a:srgbClr val="40A070"/>
                </a:solidFill>
                <a:latin typeface="Courier"/>
              </a:rPr>
              <a:t>.2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descr="Slideshow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images/COVIDS-DAILY-US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3124200"/>
            <a:ext cx="103632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images/COVIDS-DAILY-GLOBAL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65400"/>
            <a:ext cx="103632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images/COVIDS-DAILY-OWI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01900"/>
            <a:ext cx="103632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Strategy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Common data extraction scripts/functions across datasets</a:t>
            </a:r>
          </a:p>
          <a:p>
            <a:pPr lvl="1"/>
            <a:r>
              <a:rPr/>
              <a:t>Parallel processing</a:t>
            </a:r>
          </a:p>
          <a:p>
            <a:pPr lvl="1"/>
            <a:r>
              <a:rPr/>
              <a:t>Table extraction (scraping) from HTML using Selenium/readr</a:t>
            </a:r>
          </a:p>
          <a:p>
            <a:pPr lvl="1"/>
            <a:r>
              <a:rPr/>
              <a:t>Spark cluster interface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Milestones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variables. Downloaded a separate dataset with country lat/long and (left) joined with OWID for plotting on map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Shiny - interactive data exploration</a:t>
            </a:r>
          </a:p>
        </p:txBody>
      </p:sp>
      <p:pic>
        <p:nvPicPr>
          <p:cNvPr descr="fig:  images/SHINY-AP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2362200"/>
            <a:ext cx="53975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Click to launch Shiny App</a:t>
            </a:r>
          </a:p>
        </p:txBody>
      </p:sp>
    </p:spTree>
  </p:cSld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Droplet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2022-11-29T22:33:07Z</dcterms:created>
  <dcterms:modified xsi:type="dcterms:W3CDTF">2022-11-29T22:33:07Z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March 22, 2005</vt:lpwstr>
  </property>
  <property fmtid="{D5CDD505-2E9C-101B-9397-08002B2CF9AE}" pid="3" name="output">
    <vt:lpwstr/>
  </property>
</Properties>
</file>